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11" r:id="rId5"/>
    <p:sldId id="262" r:id="rId6"/>
    <p:sldId id="343" r:id="rId7"/>
    <p:sldId id="352" r:id="rId8"/>
    <p:sldId id="353" r:id="rId9"/>
    <p:sldId id="355" r:id="rId10"/>
    <p:sldId id="326" r:id="rId11"/>
    <p:sldId id="356" r:id="rId12"/>
    <p:sldId id="341" r:id="rId13"/>
    <p:sldId id="275" r:id="rId14"/>
  </p:sldIdLst>
  <p:sldSz cx="12192000" cy="6858000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 layouts" id="{26B6893C-169C-44FA-ADE0-1E952BE3D9E1}">
          <p14:sldIdLst>
            <p14:sldId id="311"/>
            <p14:sldId id="262"/>
            <p14:sldId id="343"/>
            <p14:sldId id="352"/>
            <p14:sldId id="353"/>
            <p14:sldId id="355"/>
            <p14:sldId id="326"/>
            <p14:sldId id="356"/>
            <p14:sldId id="341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222222"/>
    <a:srgbClr val="FF0066"/>
    <a:srgbClr val="7D7D7D"/>
    <a:srgbClr val="F3F3F3"/>
    <a:srgbClr val="66FF33"/>
    <a:srgbClr val="FFFFFF"/>
    <a:srgbClr val="9B989E"/>
    <a:srgbClr val="DCDCDC"/>
    <a:srgbClr val="99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88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688" y="17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2250" y="-5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51D330F-814F-4252-AE0E-F58DF478BC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E8EDD-2D6E-4088-A616-D09E2C39FF1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3700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769BD-6B0D-46F1-9E9B-7E3BA769A178}" type="datetimeFigureOut">
              <a:rPr lang="en-US" smtClean="0"/>
              <a:t>7/8/21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63899A-1216-4CE3-BD69-0F2B7BE648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82AE3-7232-49EE-8BB5-020A114B47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3700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8F62A-0BD9-4608-91F0-E95C6B42C42C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22">
            <a:extLst>
              <a:ext uri="{FF2B5EF4-FFF2-40B4-BE49-F238E27FC236}">
                <a16:creationId xmlns:a16="http://schemas.microsoft.com/office/drawing/2014/main" id="{ADBC6569-CD7B-4799-999F-822BE9B627D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84006" y="8793419"/>
            <a:ext cx="382062" cy="382060"/>
            <a:chOff x="5266" y="0"/>
            <a:chExt cx="733" cy="733"/>
          </a:xfrm>
        </p:grpSpPr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05C4AD47-8979-4D4E-B019-E9141684DE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1B537A17-0B50-4D04-9A58-78C9C6129D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1D167BB4-8592-4D19-83FF-059F73A180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21C9B339-461D-4755-A7E0-810F56D48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7">
              <a:extLst>
                <a:ext uri="{FF2B5EF4-FFF2-40B4-BE49-F238E27FC236}">
                  <a16:creationId xmlns:a16="http://schemas.microsoft.com/office/drawing/2014/main" id="{60E4DE37-47AC-42A6-B445-2438B6BEDF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38506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700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67CBEE-1EBC-411D-9916-BDFC70C90AFF}" type="datetimeFigureOut">
              <a:rPr lang="en-US" smtClean="0"/>
              <a:t>7/8/21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3263" y="636588"/>
            <a:ext cx="5543550" cy="3117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325" y="3927476"/>
            <a:ext cx="5559425" cy="467201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700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DBAA2-1EED-4FC8-A856-5AEA357CCC8F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BD4A3505-BB07-4D80-AF7B-B4432DDA8A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84006" y="8793419"/>
            <a:ext cx="382062" cy="382060"/>
            <a:chOff x="5266" y="0"/>
            <a:chExt cx="733" cy="733"/>
          </a:xfrm>
        </p:grpSpPr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08B77EA6-A703-4758-ACD2-5E9AD6F76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3B8676C5-6C3E-49E0-81F2-637763174A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EE51B303-8FF1-455A-A06F-5DFCF06EE3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5E0386EF-9082-4365-B5DA-120CB03869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A050F9FC-0A63-439B-A197-B596AA94BC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699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85000"/>
      </a:lnSpc>
      <a:spcBef>
        <a:spcPts val="600"/>
      </a:spcBef>
      <a:defRPr sz="1200" kern="1200">
        <a:solidFill>
          <a:schemeClr val="tx1"/>
        </a:solidFill>
        <a:latin typeface="+mj-lt"/>
        <a:ea typeface="+mn-ea"/>
        <a:cs typeface="+mn-cs"/>
      </a:defRPr>
    </a:lvl1pPr>
    <a:lvl2pPr marL="284163" indent="-171450" algn="l" defTabSz="914400" rtl="0" eaLnBrk="1" latinLnBrk="0" hangingPunct="1">
      <a:spcBef>
        <a:spcPts val="200"/>
      </a:spcBef>
      <a:spcAft>
        <a:spcPts val="200"/>
      </a:spcAft>
      <a:buFont typeface="Arial" panose="020B0604020202020204" pitchFamily="34" charset="0"/>
      <a:buChar char="•"/>
      <a:tabLst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460375" indent="-176213" algn="l" defTabSz="914400" rtl="0" eaLnBrk="1" latinLnBrk="0" hangingPunct="1">
      <a:spcBef>
        <a:spcPts val="0"/>
      </a:spcBef>
      <a:spcAft>
        <a:spcPts val="20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630238" indent="-169863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80168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97313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14458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131603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1485900" indent="-169863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Purpose:	LM is used in place of the official licensing server to provide licenses to BIG-IP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DBAA2-1EED-4FC8-A856-5AEA357CCC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22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DBAA2-1EED-4FC8-A856-5AEA357CCC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25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 Photo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91852B2-26BB-493A-B1AC-EA0F7A3A6FFF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00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898D6D05-97DF-4C74-8943-E0633B92DAB3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57200" y="604539"/>
            <a:ext cx="8019684" cy="2971799"/>
          </a:xfrm>
          <a:prstGeom prst="rect">
            <a:avLst/>
          </a:prstGeom>
        </p:spPr>
        <p:txBody>
          <a:bodyPr anchor="b"/>
          <a:lstStyle>
            <a:lvl1pPr algn="l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10B811B-1E18-4D12-B688-FF592FDDC2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723676"/>
            <a:ext cx="7989486" cy="2677123"/>
          </a:xfrm>
          <a:prstGeom prst="rect">
            <a:avLst/>
          </a:prstGeom>
        </p:spPr>
        <p:txBody>
          <a:bodyPr/>
          <a:lstStyle>
            <a:lvl1pPr marL="342900" indent="-342900">
              <a:buFontTx/>
              <a:buNone/>
              <a:defRPr lang="en-US" sz="2400" b="1" kern="100" cap="all" spc="50" baseline="0" dirty="0" smtClean="0">
                <a:solidFill>
                  <a:schemeClr val="bg1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1pPr>
            <a:lvl2pPr marL="0" indent="0">
              <a:buFontTx/>
              <a:buNone/>
              <a:defRPr lang="en-US" sz="1800" b="1" kern="100" cap="none" spc="-2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 marL="285750" indent="-28575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Fifth level</a:t>
            </a:r>
            <a:endParaRPr lang="en-US" dirty="0"/>
          </a:p>
        </p:txBody>
      </p:sp>
      <p:grpSp>
        <p:nvGrpSpPr>
          <p:cNvPr id="20" name="Group 22">
            <a:extLst>
              <a:ext uri="{FF2B5EF4-FFF2-40B4-BE49-F238E27FC236}">
                <a16:creationId xmlns:a16="http://schemas.microsoft.com/office/drawing/2014/main" id="{52180981-F6BF-490B-97CC-8AEF8E6E2A5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884407" y="457200"/>
            <a:ext cx="850392" cy="850392"/>
            <a:chOff x="5266" y="0"/>
            <a:chExt cx="733" cy="733"/>
          </a:xfrm>
        </p:grpSpPr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D2867B72-704B-4466-A401-F16F82FC89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62B8D19-7EB1-46A9-9A97-B0808CB947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D4D2D3CB-9625-4C84-87A1-C2E3A9C22A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3F12E50C-1E83-40D5-8D5C-66C7AB8AA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A6468B7A-3EE1-4391-AFF7-CA75671C3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13663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1543B27-30F5-49F3-A344-80EEF4BE7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3"/>
            <a:ext cx="11274551" cy="4456946"/>
          </a:xfrm>
          <a:prstGeom prst="rect">
            <a:avLst/>
          </a:prstGeom>
        </p:spPr>
        <p:txBody>
          <a:bodyPr/>
          <a:lstStyle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B842466-9726-DC47-B132-1768B6A1D91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  <a:prstGeom prst="rect">
            <a:avLst/>
          </a:prstGeom>
        </p:spPr>
        <p:txBody>
          <a:bodyPr wrap="square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1" cap="all" spc="50" baseline="0">
                <a:solidFill>
                  <a:srgbClr val="7D7D7D"/>
                </a:solidFill>
                <a:latin typeface="Arial Narrow" panose="020B0606020202030204" pitchFamily="34" charset="0"/>
              </a:defRPr>
            </a:lvl1pPr>
            <a:lvl2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2pPr>
            <a:lvl3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3pPr>
            <a:lvl4pPr marL="0" indent="0">
              <a:buNone/>
              <a:defRPr lang="en-US" sz="1800" b="1" kern="100" cap="all" spc="50" baseline="0" dirty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C23D10D-1090-4427-9F31-293A8D9B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807BFB-B9B3-47AD-BC9E-E45FC0FBF58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211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eighted Righ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DD5BFA-48DF-4A44-8880-028FEB55A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67113"/>
            <a:ext cx="3538497" cy="44569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E6409E1-C026-744F-9B47-8A1DBE470FC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41479" y="1967113"/>
            <a:ext cx="7390273" cy="44569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3CE7E6-2002-43B9-B757-E126D43CD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9756F10-B099-491A-8000-41328D83DA1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  <a:prstGeom prst="rect">
            <a:avLst/>
          </a:prstGeom>
        </p:spPr>
        <p:txBody>
          <a:bodyPr wrap="square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1" cap="all" spc="50" baseline="0">
                <a:solidFill>
                  <a:srgbClr val="7D7D7D"/>
                </a:solidFill>
                <a:latin typeface="Arial Narrow" panose="020B0606020202030204" pitchFamily="34" charset="0"/>
              </a:defRPr>
            </a:lvl1pPr>
            <a:lvl2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2pPr>
            <a:lvl3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3pPr>
            <a:lvl4pPr marL="0" indent="0">
              <a:buNone/>
              <a:defRPr lang="en-US" sz="1800" b="1" kern="100" cap="all" spc="50" baseline="0" dirty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D10391-4DEC-4472-8551-B95123DC0E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198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_patter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C4B88C6-EFDF-4F2F-8534-C185DF74C7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6" t="60555" r="6846"/>
          <a:stretch/>
        </p:blipFill>
        <p:spPr bwMode="ltGray">
          <a:xfrm>
            <a:off x="0" y="3723676"/>
            <a:ext cx="12192000" cy="3134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C706BC-2671-42BA-B78B-426C50D7C0D7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95952" y="1943101"/>
            <a:ext cx="7415242" cy="2971799"/>
          </a:xfrm>
          <a:prstGeom prst="rect">
            <a:avLst/>
          </a:prstGeom>
        </p:spPr>
        <p:txBody>
          <a:bodyPr anchor="ctr"/>
          <a:lstStyle>
            <a:lvl1pPr>
              <a:defRPr sz="6000">
                <a:solidFill>
                  <a:srgbClr val="FEFEFE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F3933-C958-4EBB-BDEE-13C9306BD030}"/>
              </a:ext>
            </a:extLst>
          </p:cNvPr>
          <p:cNvSpPr>
            <a:spLocks noGrp="1"/>
          </p:cNvSpPr>
          <p:nvPr>
            <p:ph type="body" idx="1"/>
          </p:nvPr>
        </p:nvSpPr>
        <p:spPr bwMode="black">
          <a:xfrm>
            <a:off x="495952" y="3723676"/>
            <a:ext cx="7453993" cy="26771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rgbClr val="FEFEF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4620C8-251F-4C62-9279-A793F3701A0A}"/>
              </a:ext>
            </a:extLst>
          </p:cNvPr>
          <p:cNvSpPr txBox="1"/>
          <p:nvPr userDrawn="1"/>
        </p:nvSpPr>
        <p:spPr>
          <a:xfrm>
            <a:off x="609779" y="6501327"/>
            <a:ext cx="480901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</a:pPr>
            <a:r>
              <a:rPr lang="en-US" sz="800" kern="100" cap="all" spc="5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| ©2020 F5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4837A8-D7DF-42C3-9CB6-8299ECEBD7F2}"/>
              </a:ext>
            </a:extLst>
          </p:cNvPr>
          <p:cNvSpPr txBox="1"/>
          <p:nvPr userDrawn="1"/>
        </p:nvSpPr>
        <p:spPr>
          <a:xfrm>
            <a:off x="6805" y="6501327"/>
            <a:ext cx="567398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 algn="r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  <a:buFont typeface="Arial" panose="020B0604020202020204" pitchFamily="34" charset="0"/>
              <a:buChar char="​"/>
            </a:pPr>
            <a:fld id="{CB0320B6-2A61-43CE-9396-B5C4FB4B7D43}" type="slidenum">
              <a:rPr lang="en-US" sz="800" kern="100" cap="all" spc="50" smtClean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pPr marL="0" lvl="4" algn="r">
                <a:lnSpc>
                  <a:spcPct val="85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5"/>
                </a:buClr>
                <a:buFont typeface="Arial" panose="020B0604020202020204" pitchFamily="34" charset="0"/>
                <a:buChar char="​"/>
              </a:pPr>
              <a:t>‹#›</a:t>
            </a:fld>
            <a:endParaRPr lang="en-US" sz="800" kern="100" cap="all" spc="5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Group 22">
            <a:extLst>
              <a:ext uri="{FF2B5EF4-FFF2-40B4-BE49-F238E27FC236}">
                <a16:creationId xmlns:a16="http://schemas.microsoft.com/office/drawing/2014/main" id="{E81C2FB5-A4C5-47F5-8604-A8693D6F2F7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489503" y="6431001"/>
            <a:ext cx="245297" cy="245297"/>
            <a:chOff x="5266" y="0"/>
            <a:chExt cx="733" cy="733"/>
          </a:xfrm>
          <a:solidFill>
            <a:schemeClr val="bg1"/>
          </a:solidFill>
        </p:grpSpPr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62E0890-58BF-4B2C-856B-D6D2E94F69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5F0ECFCF-334C-4E4C-A25A-7E52C759FC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E82DE2C4-EC6C-4CC8-A8E0-0961306533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A66506BB-0716-4E34-AB30-0A9F59D62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7C8DD47F-2A08-4D99-A042-C505EBB76F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165108" y="6482860"/>
            <a:ext cx="2142448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849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Gray End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2">
            <a:extLst>
              <a:ext uri="{FF2B5EF4-FFF2-40B4-BE49-F238E27FC236}">
                <a16:creationId xmlns:a16="http://schemas.microsoft.com/office/drawing/2014/main" id="{B49D0D91-C17F-4B05-8E43-82015C7BB70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868424" y="2102144"/>
            <a:ext cx="2433289" cy="2433289"/>
            <a:chOff x="5266" y="0"/>
            <a:chExt cx="733" cy="733"/>
          </a:xfrm>
        </p:grpSpPr>
        <p:sp>
          <p:nvSpPr>
            <p:cNvPr id="12" name="Freeform 23">
              <a:extLst>
                <a:ext uri="{FF2B5EF4-FFF2-40B4-BE49-F238E27FC236}">
                  <a16:creationId xmlns:a16="http://schemas.microsoft.com/office/drawing/2014/main" id="{04A93985-0D67-451D-B3A3-FF1DFA20A8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51F8F0B5-AE5E-4F6A-A5A9-1380A0E14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0588F478-4A92-494A-9C3A-F0E7B3557D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6">
              <a:extLst>
                <a:ext uri="{FF2B5EF4-FFF2-40B4-BE49-F238E27FC236}">
                  <a16:creationId xmlns:a16="http://schemas.microsoft.com/office/drawing/2014/main" id="{1C181752-AA5D-48E5-B1BF-DFEB698DA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7">
              <a:extLst>
                <a:ext uri="{FF2B5EF4-FFF2-40B4-BE49-F238E27FC236}">
                  <a16:creationId xmlns:a16="http://schemas.microsoft.com/office/drawing/2014/main" id="{7C566761-B5D4-457C-92C2-7F809697D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139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C9411D-BC96-4E78-BA86-AE555DEC231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57200" y="457200"/>
            <a:ext cx="11274552" cy="75399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7A8562-B6C4-4F72-9A77-9CE22CA5E603}"/>
              </a:ext>
            </a:extLst>
          </p:cNvPr>
          <p:cNvSpPr txBox="1"/>
          <p:nvPr userDrawn="1"/>
        </p:nvSpPr>
        <p:spPr>
          <a:xfrm>
            <a:off x="609779" y="6501327"/>
            <a:ext cx="480901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</a:pPr>
            <a:r>
              <a:rPr lang="en-US" sz="800" kern="100" cap="all" spc="50" dirty="0">
                <a:solidFill>
                  <a:schemeClr val="tx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| ©2020 F5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FC7C42-B2DD-4FEE-B3DC-79EBB56C4AAB}"/>
              </a:ext>
            </a:extLst>
          </p:cNvPr>
          <p:cNvSpPr txBox="1"/>
          <p:nvPr userDrawn="1"/>
        </p:nvSpPr>
        <p:spPr>
          <a:xfrm>
            <a:off x="6805" y="6501327"/>
            <a:ext cx="567398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 algn="r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  <a:buFont typeface="Arial" panose="020B0604020202020204" pitchFamily="34" charset="0"/>
              <a:buChar char="​"/>
            </a:pPr>
            <a:fld id="{CB0320B6-2A61-43CE-9396-B5C4FB4B7D43}" type="slidenum">
              <a:rPr lang="en-US" sz="800" kern="100" cap="all" spc="50" smtClean="0">
                <a:solidFill>
                  <a:schemeClr val="tx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pPr marL="0" lvl="4" algn="r">
                <a:lnSpc>
                  <a:spcPct val="85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5"/>
                </a:buClr>
                <a:buFont typeface="Arial" panose="020B0604020202020204" pitchFamily="34" charset="0"/>
                <a:buChar char="​"/>
              </a:pPr>
              <a:t>‹#›</a:t>
            </a:fld>
            <a:endParaRPr lang="en-US" sz="800" kern="100" cap="all" spc="50" dirty="0">
              <a:solidFill>
                <a:schemeClr val="tx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22">
            <a:extLst>
              <a:ext uri="{FF2B5EF4-FFF2-40B4-BE49-F238E27FC236}">
                <a16:creationId xmlns:a16="http://schemas.microsoft.com/office/drawing/2014/main" id="{29626AFC-C13A-41B0-9A82-B92C271DFB3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489503" y="6431000"/>
            <a:ext cx="245297" cy="245297"/>
            <a:chOff x="5266" y="0"/>
            <a:chExt cx="733" cy="733"/>
          </a:xfrm>
          <a:solidFill>
            <a:schemeClr val="bg2"/>
          </a:solidFill>
        </p:grpSpPr>
        <p:sp>
          <p:nvSpPr>
            <p:cNvPr id="10" name="Freeform 24">
              <a:extLst>
                <a:ext uri="{FF2B5EF4-FFF2-40B4-BE49-F238E27FC236}">
                  <a16:creationId xmlns:a16="http://schemas.microsoft.com/office/drawing/2014/main" id="{A2DC360D-71B4-488C-8896-2059F99754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1" name="Freeform 25">
              <a:extLst>
                <a:ext uri="{FF2B5EF4-FFF2-40B4-BE49-F238E27FC236}">
                  <a16:creationId xmlns:a16="http://schemas.microsoft.com/office/drawing/2014/main" id="{A34EC3A7-51CE-4A8F-92FA-4B8859A37D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2" name="Freeform 26">
              <a:extLst>
                <a:ext uri="{FF2B5EF4-FFF2-40B4-BE49-F238E27FC236}">
                  <a16:creationId xmlns:a16="http://schemas.microsoft.com/office/drawing/2014/main" id="{C82CF4C1-CA69-457D-9812-4A56E6C68A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3" name="Freeform 27">
              <a:extLst>
                <a:ext uri="{FF2B5EF4-FFF2-40B4-BE49-F238E27FC236}">
                  <a16:creationId xmlns:a16="http://schemas.microsoft.com/office/drawing/2014/main" id="{611BFE3D-6CF1-4DB1-95BC-460C52FA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03DCA83-5940-4069-920B-3D60C4F72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64069"/>
            <a:ext cx="11266558" cy="44256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7039F2-F140-4D23-8A65-DF6FD22154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65108" y="6482860"/>
            <a:ext cx="214244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800" b="0" i="0" cap="all" baseline="0" smtClean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004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0" r:id="rId2"/>
    <p:sldLayoutId id="2147483660" r:id="rId3"/>
    <p:sldLayoutId id="2147483677" r:id="rId4"/>
    <p:sldLayoutId id="2147483666" r:id="rId5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00" spc="-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2400"/>
        </a:spcBef>
        <a:buFont typeface="Arial" panose="020B0604020202020204" pitchFamily="34" charset="0"/>
        <a:buChar char="​"/>
        <a:defRPr sz="1800" kern="100" spc="-2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1800" kern="100" spc="-2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457200" indent="-22860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−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685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−"/>
        <a:defRPr sz="12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400"/>
        </a:spcAft>
        <a:buFont typeface="Arial" panose="020B0604020202020204" pitchFamily="34" charset="0"/>
        <a:buChar char="​"/>
        <a:defRPr sz="1800" b="1" kern="100" cap="none" spc="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​"/>
        <a:defRPr sz="1400" b="1" kern="100" cap="all" spc="50" baseline="0">
          <a:solidFill>
            <a:schemeClr val="accent1"/>
          </a:solidFill>
          <a:latin typeface="Arial Narrow" panose="020B0606020202030204" pitchFamily="34" charset="0"/>
          <a:ea typeface="+mn-ea"/>
          <a:cs typeface="Arial" panose="020B0604020202020204" pitchFamily="34" charset="0"/>
        </a:defRPr>
      </a:lvl6pPr>
      <a:lvl7pPr marL="0" indent="0" algn="l" defTabSz="914400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7pPr>
      <a:lvl8pPr marL="171450" indent="-171450" algn="l" defTabSz="914400" rtl="0" eaLnBrk="1" latinLnBrk="0" hangingPunct="1">
        <a:lnSpc>
          <a:spcPct val="90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•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8pPr>
      <a:lvl9pPr marL="342900" indent="-171450" algn="l" defTabSz="914400" rtl="0" eaLnBrk="1" latinLnBrk="0" hangingPunct="1">
        <a:lnSpc>
          <a:spcPct val="90000"/>
        </a:lnSpc>
        <a:spcBef>
          <a:spcPts val="600"/>
        </a:spcBef>
        <a:spcAft>
          <a:spcPts val="400"/>
        </a:spcAft>
        <a:buFont typeface="Arial" panose="020B0604020202020204" pitchFamily="34" charset="0"/>
        <a:buChar char="−"/>
        <a:defRPr sz="12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032" userDrawn="1">
          <p15:clr>
            <a:srgbClr val="F26B43"/>
          </p15:clr>
        </p15:guide>
        <p15:guide id="4" orient="horz" pos="288" userDrawn="1">
          <p15:clr>
            <a:srgbClr val="F26B43"/>
          </p15:clr>
        </p15:guide>
        <p15:guide id="5" orient="horz" pos="1248" userDrawn="1">
          <p15:clr>
            <a:srgbClr val="F26B43"/>
          </p15:clr>
        </p15:guide>
        <p15:guide id="6" pos="288" userDrawn="1">
          <p15:clr>
            <a:srgbClr val="F26B43"/>
          </p15:clr>
        </p15:guide>
        <p15:guide id="7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rkdownguide.org/basic-syntax#overview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essed/markdown/blob/main/README.md" TargetMode="External"/><Relationship Id="rId2" Type="http://schemas.openxmlformats.org/officeDocument/2006/relationships/hyperlink" Target="https://github.com/grmarxer/Onboard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arkdownguide.org/basic-syntax#overview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B276615-5996-4EB2-8373-1120BA8653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Documentation with GitHub and Markdown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BD998B-FC30-4792-B245-1FFEC0B77D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4264351"/>
            <a:ext cx="7989486" cy="2136448"/>
          </a:xfrm>
        </p:spPr>
        <p:txBody>
          <a:bodyPr/>
          <a:lstStyle/>
          <a:p>
            <a:pPr lvl="1"/>
            <a:r>
              <a:rPr lang="en-US" dirty="0"/>
              <a:t>Jesse Driskill</a:t>
            </a:r>
          </a:p>
          <a:p>
            <a:pPr lvl="3"/>
            <a:endParaRPr lang="en-US" dirty="0"/>
          </a:p>
          <a:p>
            <a:pPr lvl="3"/>
            <a:r>
              <a:rPr lang="en-US" dirty="0"/>
              <a:t>July 9</a:t>
            </a:r>
            <a:r>
              <a:rPr lang="en-US" baseline="30000" dirty="0"/>
              <a:t>th</a:t>
            </a:r>
            <a:r>
              <a:rPr lang="en-US" dirty="0"/>
              <a:t>, 2021</a:t>
            </a:r>
          </a:p>
        </p:txBody>
      </p:sp>
    </p:spTree>
    <p:extLst>
      <p:ext uri="{BB962C8B-B14F-4D97-AF65-F5344CB8AC3E}">
        <p14:creationId xmlns:p14="http://schemas.microsoft.com/office/powerpoint/2010/main" val="275318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055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Using Markdown for nice looking documentation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Markdown syntax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Basic Use on Github</a:t>
            </a:r>
          </a:p>
          <a:p>
            <a:pPr>
              <a:buNone/>
            </a:pPr>
            <a:r>
              <a:rPr lang="en-US" sz="1600" dirty="0"/>
              <a:t> </a:t>
            </a:r>
          </a:p>
          <a:p>
            <a:pPr>
              <a:buNone/>
            </a:pPr>
            <a:r>
              <a:rPr lang="en-US" sz="1600" dirty="0"/>
              <a:t>I’m well aware that several people on this call are far more experienced than I with Markdown. To those people I say, ”Be nice with your corrections”. (I’m looking at you, Wells.)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Hint: still not everything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Are Covering</a:t>
            </a:r>
          </a:p>
        </p:txBody>
      </p:sp>
    </p:spTree>
    <p:extLst>
      <p:ext uri="{BB962C8B-B14F-4D97-AF65-F5344CB8AC3E}">
        <p14:creationId xmlns:p14="http://schemas.microsoft.com/office/powerpoint/2010/main" val="197002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Markdown is simpler than HTML, allowing it to be used for well-formatted notes or documentation without losing (much) readability even when the ‘tags’ are uninterpreted. </a:t>
            </a:r>
          </a:p>
          <a:p>
            <a:pPr>
              <a:buNone/>
            </a:pPr>
            <a:r>
              <a:rPr lang="en-US" dirty="0"/>
              <a:t>Using it with Github allows you to create notes or documentation and immediately push it to the repo, providing a simple documentation repository with well-formatted notes, using only a simple text editor and a common directory.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Important note: </a:t>
            </a:r>
          </a:p>
          <a:p>
            <a:pPr>
              <a:buNone/>
            </a:pPr>
            <a:r>
              <a:rPr lang="en-US" dirty="0"/>
              <a:t>Several people on this call are far more experienced than I with Markdown. To those people I say, ”Be nice with your corrections”. I’m looking at you, Mr. Wells.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Because </a:t>
            </a:r>
            <a:r>
              <a:rPr lang="en-US" dirty="0" err="1"/>
              <a:t>jan</a:t>
            </a:r>
            <a:r>
              <a:rPr lang="en-US" dirty="0"/>
              <a:t> doesn’t like me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282936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6D776-B3DE-47A3-84F0-9561C852F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52" y="1943101"/>
            <a:ext cx="10066650" cy="2971799"/>
          </a:xfrm>
        </p:spPr>
        <p:txBody>
          <a:bodyPr/>
          <a:lstStyle/>
          <a:p>
            <a:r>
              <a:rPr lang="en-US" dirty="0"/>
              <a:t>Markdown Basic Syntax</a:t>
            </a:r>
          </a:p>
        </p:txBody>
      </p:sp>
    </p:spTree>
    <p:extLst>
      <p:ext uri="{BB962C8B-B14F-4D97-AF65-F5344CB8AC3E}">
        <p14:creationId xmlns:p14="http://schemas.microsoft.com/office/powerpoint/2010/main" val="379369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3"/>
            <a:ext cx="11274551" cy="423490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Markdown allows you to focus more on the content rather than the formatting tags. Markdown allows the same flexibility as HTML, but with a simplified syntax that requires fewer characters to accomplish the same thing. A trivial example would be italicizing text. HTML requires wrapping the text in tags "&lt;</a:t>
            </a:r>
            <a:r>
              <a:rPr lang="en-US" dirty="0" err="1"/>
              <a:t>em</a:t>
            </a:r>
            <a:r>
              <a:rPr lang="en-US" dirty="0"/>
              <a:t>&gt;” and “&lt;/</a:t>
            </a:r>
            <a:r>
              <a:rPr lang="en-US" dirty="0" err="1"/>
              <a:t>em</a:t>
            </a:r>
            <a:r>
              <a:rPr lang="en-US" dirty="0"/>
              <a:t>&gt;”, while Markdown accomplishes the same thing using asterisks (“*”).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Are syntax guides ever interesting?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D9DB8F-0014-6D4B-BD6F-0955C5150510}"/>
              </a:ext>
            </a:extLst>
          </p:cNvPr>
          <p:cNvSpPr txBox="1"/>
          <p:nvPr/>
        </p:nvSpPr>
        <p:spPr>
          <a:xfrm>
            <a:off x="457199" y="4164496"/>
            <a:ext cx="5078897" cy="21667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Advantages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Fewer characters breaking up the actual text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More readable when the raw text is not interpreted, like in a basic text editor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More intuitive than HTML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HTML can be used within Markdown when native support isn’t present</a:t>
            </a:r>
          </a:p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89A8FD-DB3F-AF47-9CE9-0C631882ACA7}"/>
              </a:ext>
            </a:extLst>
          </p:cNvPr>
          <p:cNvSpPr txBox="1"/>
          <p:nvPr/>
        </p:nvSpPr>
        <p:spPr>
          <a:xfrm>
            <a:off x="6094474" y="4164496"/>
            <a:ext cx="5078897" cy="21667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Disadvantages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Duplicates existing HTML functionality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A whole new set of Markup tags to memorize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Not all HTML functionality is covered, leaving HTML as the only recourse</a:t>
            </a:r>
          </a:p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3692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2"/>
            <a:ext cx="11274551" cy="406593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Trivial example:</a:t>
            </a:r>
          </a:p>
          <a:p>
            <a:pPr lvl="2">
              <a:buNone/>
            </a:pPr>
            <a:r>
              <a:rPr lang="en-US" dirty="0"/>
              <a:t>HTML:		&lt;</a:t>
            </a:r>
            <a:r>
              <a:rPr lang="en-US" dirty="0" err="1"/>
              <a:t>em</a:t>
            </a:r>
            <a:r>
              <a:rPr lang="en-US" dirty="0"/>
              <a:t>&gt;This text would be italicized&lt;/</a:t>
            </a:r>
            <a:r>
              <a:rPr lang="en-US" dirty="0" err="1"/>
              <a:t>em</a:t>
            </a:r>
            <a:r>
              <a:rPr lang="en-US" dirty="0"/>
              <a:t>&gt;</a:t>
            </a:r>
          </a:p>
          <a:p>
            <a:pPr lvl="2">
              <a:buNone/>
            </a:pPr>
            <a:r>
              <a:rPr lang="en-US" dirty="0"/>
              <a:t>Markdown:	*This text would be italicized*</a:t>
            </a:r>
          </a:p>
          <a:p>
            <a:pPr lvl="2">
              <a:buNone/>
            </a:pPr>
            <a:r>
              <a:rPr lang="en-US" dirty="0"/>
              <a:t>			_This text would also be italicized_</a:t>
            </a:r>
          </a:p>
          <a:p>
            <a:pPr lvl="2">
              <a:buNone/>
            </a:pPr>
            <a:r>
              <a:rPr lang="en-US" dirty="0"/>
              <a:t>			**This text would be </a:t>
            </a:r>
            <a:r>
              <a:rPr lang="en-US" b="1" dirty="0"/>
              <a:t>bold</a:t>
            </a:r>
            <a:r>
              <a:rPr lang="en-US" dirty="0"/>
              <a:t>**</a:t>
            </a:r>
          </a:p>
          <a:p>
            <a:pPr lvl="2">
              <a:buNone/>
            </a:pPr>
            <a:r>
              <a:rPr lang="en-US" dirty="0"/>
              <a:t>			***And this would be bold + italicized***</a:t>
            </a:r>
          </a:p>
          <a:p>
            <a:pPr lvl="2">
              <a:buNone/>
            </a:pPr>
            <a:r>
              <a:rPr lang="en-US" dirty="0"/>
              <a:t>			_**So would this**_</a:t>
            </a:r>
          </a:p>
          <a:p>
            <a:pPr lvl="2">
              <a:buNone/>
            </a:pPr>
            <a:endParaRPr lang="en-US" dirty="0"/>
          </a:p>
          <a:p>
            <a:pPr>
              <a:buNone/>
            </a:pPr>
            <a:r>
              <a:rPr lang="en-US" sz="1600" dirty="0"/>
              <a:t>There is far too much to Markdown for me to actually cover it all, or even a significant portion of it, in a single presentation. So we’re going to look at a couple examples.</a:t>
            </a:r>
          </a:p>
          <a:p>
            <a:pPr lvl="2">
              <a:buNone/>
            </a:pP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nope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E67E9B-907C-3D4E-A63E-E80EC16B39AA}"/>
              </a:ext>
            </a:extLst>
          </p:cNvPr>
          <p:cNvSpPr txBox="1"/>
          <p:nvPr/>
        </p:nvSpPr>
        <p:spPr>
          <a:xfrm>
            <a:off x="1302026" y="6450496"/>
            <a:ext cx="8706678" cy="2484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200" kern="100" dirty="0">
                <a:latin typeface="+mj-lt"/>
              </a:rPr>
              <a:t>Real Cheat Sheet: </a:t>
            </a:r>
            <a:r>
              <a:rPr lang="en-US" sz="1200" kern="100" dirty="0">
                <a:latin typeface="+mj-lt"/>
                <a:hlinkClick r:id="rId2"/>
              </a:rPr>
              <a:t>https://www.markdownguide.org/basic-syntax#overview</a:t>
            </a:r>
            <a:endParaRPr lang="en-US" sz="1200" kern="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00832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6D776-B3DE-47A3-84F0-9561C852F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52" y="1943101"/>
            <a:ext cx="10066650" cy="2971799"/>
          </a:xfrm>
        </p:spPr>
        <p:txBody>
          <a:bodyPr/>
          <a:lstStyle/>
          <a:p>
            <a:r>
              <a:rPr lang="en-US" dirty="0"/>
              <a:t>Github + Markdown</a:t>
            </a:r>
          </a:p>
        </p:txBody>
      </p:sp>
    </p:spTree>
    <p:extLst>
      <p:ext uri="{BB962C8B-B14F-4D97-AF65-F5344CB8AC3E}">
        <p14:creationId xmlns:p14="http://schemas.microsoft.com/office/powerpoint/2010/main" val="381868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2"/>
            <a:ext cx="11274551" cy="406593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Gregg </a:t>
            </a:r>
            <a:r>
              <a:rPr lang="en-US" dirty="0" err="1"/>
              <a:t>Marxer</a:t>
            </a:r>
            <a:r>
              <a:rPr lang="en-US" dirty="0"/>
              <a:t> has leveraged the Github approach to documentation really well for the ASE onboarding repo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 (sorry Gregg).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My weak attempt to demonstrate something similar, if far more contrived, can be found </a:t>
            </a:r>
            <a:r>
              <a:rPr lang="en-US" dirty="0">
                <a:hlinkClick r:id="rId3"/>
              </a:rPr>
              <a:t>here</a:t>
            </a:r>
            <a:r>
              <a:rPr lang="en-US" dirty="0"/>
              <a:t> (for a while).</a:t>
            </a:r>
          </a:p>
          <a:p>
            <a:pPr lvl="2">
              <a:buNone/>
            </a:pP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Shame on me for Blatantly leveraging </a:t>
            </a:r>
            <a:r>
              <a:rPr lang="en-US" dirty="0" err="1"/>
              <a:t>gregg’s</a:t>
            </a:r>
            <a:r>
              <a:rPr lang="en-US" dirty="0"/>
              <a:t> repo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E67E9B-907C-3D4E-A63E-E80EC16B39AA}"/>
              </a:ext>
            </a:extLst>
          </p:cNvPr>
          <p:cNvSpPr txBox="1"/>
          <p:nvPr/>
        </p:nvSpPr>
        <p:spPr>
          <a:xfrm>
            <a:off x="1302026" y="6450496"/>
            <a:ext cx="8706678" cy="2484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200" kern="100" dirty="0">
                <a:latin typeface="+mj-lt"/>
              </a:rPr>
              <a:t>Real Cheat Sheet: </a:t>
            </a:r>
            <a:r>
              <a:rPr lang="en-US" sz="1200" kern="100" dirty="0">
                <a:latin typeface="+mj-lt"/>
                <a:hlinkClick r:id="rId4"/>
              </a:rPr>
              <a:t>https://www.markdownguide.org/basic-syntax#overview</a:t>
            </a:r>
            <a:endParaRPr lang="en-US" sz="1200" kern="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75517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6739176-B8EC-4564-B29F-4721009E8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A113A27C-5D91-DD4E-B408-FCD4B96323F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</p:spPr>
        <p:txBody>
          <a:bodyPr/>
          <a:lstStyle/>
          <a:p>
            <a:r>
              <a:rPr lang="en-US" dirty="0"/>
              <a:t>Expectation of Correct answers not expressed or implied</a:t>
            </a:r>
          </a:p>
        </p:txBody>
      </p:sp>
    </p:spTree>
    <p:extLst>
      <p:ext uri="{BB962C8B-B14F-4D97-AF65-F5344CB8AC3E}">
        <p14:creationId xmlns:p14="http://schemas.microsoft.com/office/powerpoint/2010/main" val="3921210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5 Theme">
  <a:themeElements>
    <a:clrScheme name="F5">
      <a:dk1>
        <a:srgbClr val="222222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009639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l">
          <a:lnSpc>
            <a:spcPct val="90000"/>
          </a:lnSpc>
          <a:spcBef>
            <a:spcPts val="200"/>
          </a:spcBef>
          <a:spcAft>
            <a:spcPts val="200"/>
          </a:spcAft>
          <a:defRPr kern="100" dirty="0" err="1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200"/>
          </a:spcBef>
          <a:spcAft>
            <a:spcPts val="200"/>
          </a:spcAft>
          <a:defRPr kern="100" dirty="0" smtClean="0"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5_Corp_Template_2020_v4" id="{474A666B-3850-0644-B8A1-ED0352A12B1E}" vid="{65469D00-FADE-DF4F-972A-54161FADA885}"/>
    </a:ext>
  </a:extLst>
</a:theme>
</file>

<file path=ppt/theme/theme2.xml><?xml version="1.0" encoding="utf-8"?>
<a:theme xmlns:a="http://schemas.openxmlformats.org/drawingml/2006/main" name="Office Theme">
  <a:themeElements>
    <a:clrScheme name="F5">
      <a:dk1>
        <a:srgbClr val="38313D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1DB14B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F5">
      <a:majorFont>
        <a:latin typeface="Arial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F5">
      <a:dk1>
        <a:srgbClr val="38313D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1DB14B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F5">
      <a:majorFont>
        <a:latin typeface="Arial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tenu xmlns="4e8c7ecd-5484-4971-83a8-99300881b35d" xsi:nil="true"/>
    <PublishingExpirationDate xmlns="http://schemas.microsoft.com/sharepoint/v3" xsi:nil="true"/>
    <PublishingStartDate xmlns="http://schemas.microsoft.com/sharepoint/v3" xsi:nil="true"/>
    <DateAdded xmlns="4e8c7ecd-5484-4971-83a8-99300881b35d" xsi:nil="true"/>
    <j1uz xmlns="4e8c7ecd-5484-4971-83a8-99300881b35d" xsi:nil="true"/>
    <SharedWithUsers xmlns="e7cdeead-6725-48ab-8f7c-6d5489ea45f4">
      <UserInfo>
        <DisplayName>James Hendergart</DisplayName>
        <AccountId>1664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D10E4AFB6F004FAF98BD1CB62ADE85" ma:contentTypeVersion="19" ma:contentTypeDescription="Create a new document." ma:contentTypeScope="" ma:versionID="67fcda8681e3e43f085c84a2fab646bc">
  <xsd:schema xmlns:xsd="http://www.w3.org/2001/XMLSchema" xmlns:xs="http://www.w3.org/2001/XMLSchema" xmlns:p="http://schemas.microsoft.com/office/2006/metadata/properties" xmlns:ns1="http://schemas.microsoft.com/sharepoint/v3" xmlns:ns2="e7cdeead-6725-48ab-8f7c-6d5489ea45f4" xmlns:ns3="c65e7935-94d7-431d-93b7-e7a00754d5fc" xmlns:ns4="4e8c7ecd-5484-4971-83a8-99300881b35d" targetNamespace="http://schemas.microsoft.com/office/2006/metadata/properties" ma:root="true" ma:fieldsID="f48e6d05c1266987cead5d129903264e" ns1:_="" ns2:_="" ns3:_="" ns4:_="">
    <xsd:import namespace="http://schemas.microsoft.com/sharepoint/v3"/>
    <xsd:import namespace="e7cdeead-6725-48ab-8f7c-6d5489ea45f4"/>
    <xsd:import namespace="c65e7935-94d7-431d-93b7-e7a00754d5fc"/>
    <xsd:import namespace="4e8c7ecd-5484-4971-83a8-99300881b35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1:_ip_UnifiedCompliancePolicyProperties" minOccurs="0"/>
                <xsd:element ref="ns1:_ip_UnifiedCompliancePolicyUIAction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tenu" minOccurs="0"/>
                <xsd:element ref="ns4:MediaServiceOCR" minOccurs="0"/>
                <xsd:element ref="ns4:MediaServiceLocation" minOccurs="0"/>
                <xsd:element ref="ns4:MediaServiceEventHashCode" minOccurs="0"/>
                <xsd:element ref="ns4:MediaServiceGenerationTime" minOccurs="0"/>
                <xsd:element ref="ns1:PublishingStartDate" minOccurs="0"/>
                <xsd:element ref="ns1:PublishingExpirationDate" minOccurs="0"/>
                <xsd:element ref="ns4:j1uz" minOccurs="0"/>
                <xsd:element ref="ns4:DateAdded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0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1" nillable="true" ma:displayName="Unified Compliance Policy UI Action" ma:description="" ma:hidden="true" ma:internalName="_ip_UnifiedCompliancePolicyUIAction">
      <xsd:simpleType>
        <xsd:restriction base="dms:Text"/>
      </xsd:simpleType>
    </xsd:element>
    <xsd:element name="PublishingStartDate" ma:index="23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24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cdeead-6725-48ab-8f7c-6d5489ea45f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5e7935-94d7-431d-93b7-e7a00754d5fc" elementFormDefault="qualified">
    <xsd:import namespace="http://schemas.microsoft.com/office/2006/documentManagement/types"/>
    <xsd:import namespace="http://schemas.microsoft.com/office/infopath/2007/PartnerControls"/>
    <xsd:element name="LastSharedByUser" ma:index="12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3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8c7ecd-5484-4971-83a8-99300881b3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description="" ma:internalName="MediaServiceAutoTags" ma:readOnly="true">
      <xsd:simpleType>
        <xsd:restriction base="dms:Text"/>
      </xsd:simpleType>
    </xsd:element>
    <xsd:element name="tenu" ma:index="18" nillable="true" ma:displayName="!" ma:internalName="tenu">
      <xsd:simpleType>
        <xsd:restriction base="dms:Text"/>
      </xsd:simpleType>
    </xsd:element>
    <xsd:element name="MediaServiceOCR" ma:index="19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2" nillable="true" ma:displayName="MediaServiceGenerationTime" ma:hidden="true" ma:internalName="MediaServiceGenerationTime" ma:readOnly="true">
      <xsd:simpleType>
        <xsd:restriction base="dms:Text"/>
      </xsd:simpleType>
    </xsd:element>
    <xsd:element name="j1uz" ma:index="25" nillable="true" ma:displayName="Date and Time" ma:internalName="j1uz">
      <xsd:simpleType>
        <xsd:restriction base="dms:DateTime"/>
      </xsd:simpleType>
    </xsd:element>
    <xsd:element name="DateAdded" ma:index="26" nillable="true" ma:displayName="Date Added" ma:format="DateOnly" ma:internalName="DateAdded">
      <xsd:simpleType>
        <xsd:restriction base="dms:DateTime"/>
      </xsd:simpleType>
    </xsd:element>
    <xsd:element name="MediaServiceAutoKeyPoints" ma:index="2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97BBDB-95BA-4DB6-B989-800144BA801F}">
  <ds:schemaRefs>
    <ds:schemaRef ds:uri="http://schemas.microsoft.com/office/infopath/2007/PartnerControls"/>
    <ds:schemaRef ds:uri="http://schemas.microsoft.com/office/2006/metadata/properties"/>
    <ds:schemaRef ds:uri="http://purl.org/dc/elements/1.1/"/>
    <ds:schemaRef ds:uri="http://www.w3.org/XML/1998/namespace"/>
    <ds:schemaRef ds:uri="http://purl.org/dc/terms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sharepoint/v3"/>
    <ds:schemaRef ds:uri="4e8c7ecd-5484-4971-83a8-99300881b35d"/>
    <ds:schemaRef ds:uri="c65e7935-94d7-431d-93b7-e7a00754d5fc"/>
    <ds:schemaRef ds:uri="e7cdeead-6725-48ab-8f7c-6d5489ea45f4"/>
  </ds:schemaRefs>
</ds:datastoreItem>
</file>

<file path=customXml/itemProps2.xml><?xml version="1.0" encoding="utf-8"?>
<ds:datastoreItem xmlns:ds="http://schemas.openxmlformats.org/officeDocument/2006/customXml" ds:itemID="{9E5D5DCD-7787-49B5-8BD9-58BA0B3AEC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e7cdeead-6725-48ab-8f7c-6d5489ea45f4"/>
    <ds:schemaRef ds:uri="c65e7935-94d7-431d-93b7-e7a00754d5fc"/>
    <ds:schemaRef ds:uri="4e8c7ecd-5484-4971-83a8-99300881b3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A535E5C-0BF2-4DBF-89C2-207A3705E1D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F5 Theme</Template>
  <TotalTime>14719</TotalTime>
  <Words>560</Words>
  <Application>Microsoft Macintosh PowerPoint</Application>
  <PresentationFormat>Widescreen</PresentationFormat>
  <Paragraphs>55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Arial Narrow</vt:lpstr>
      <vt:lpstr>F5 Theme</vt:lpstr>
      <vt:lpstr>Documentation with GitHub and Markdown</vt:lpstr>
      <vt:lpstr>What We Are Covering</vt:lpstr>
      <vt:lpstr>Why?</vt:lpstr>
      <vt:lpstr>Markdown Basic Syntax</vt:lpstr>
      <vt:lpstr>The Basics</vt:lpstr>
      <vt:lpstr>The Basics</vt:lpstr>
      <vt:lpstr>Github + Markdown</vt:lpstr>
      <vt:lpstr>The Basics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F5 corporate template</dc:title>
  <dc:creator>Jesse Driskill</dc:creator>
  <cp:lastModifiedBy>Jesse Driskill</cp:lastModifiedBy>
  <cp:revision>104</cp:revision>
  <cp:lastPrinted>2018-07-31T23:18:19Z</cp:lastPrinted>
  <dcterms:created xsi:type="dcterms:W3CDTF">2021-02-01T18:03:05Z</dcterms:created>
  <dcterms:modified xsi:type="dcterms:W3CDTF">2021-07-09T07:10:05Z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4150755</vt:lpwstr>
  </property>
  <property fmtid="{D5CDD505-2E9C-101B-9397-08002B2CF9AE}" pid="3" name="NXPowerLiteSettings">
    <vt:lpwstr>C980073804F000</vt:lpwstr>
  </property>
  <property fmtid="{D5CDD505-2E9C-101B-9397-08002B2CF9AE}" pid="4" name="NXPowerLiteVersion">
    <vt:lpwstr>D8.0.2</vt:lpwstr>
  </property>
  <property fmtid="{D5CDD505-2E9C-101B-9397-08002B2CF9AE}" pid="5" name="ContentTypeId">
    <vt:lpwstr>0x01010085D10E4AFB6F004FAF98BD1CB62ADE85</vt:lpwstr>
  </property>
</Properties>
</file>